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3A7DD-1080-44E0-A180-5C01DB6AC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EDDE45-0BDB-4AA6-8B8B-82BB5F184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952D7-A00F-46DB-98E7-162DB6CB7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27B17-73C3-4B27-BF9C-BED0F0AC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B50C1-6BB9-4368-8A04-CD0902EF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29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C3F7-17A4-4395-A129-8F19B2E0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EFE0C-DA3E-4ECF-A5AA-2BD9B992C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02B71-3CB1-436D-8A5E-F147E09AD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A484D-BD7F-4714-B244-3A3B7E709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6E739-9854-45CB-84F9-664D72B7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67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5D839-B136-4BE8-A70D-C1520FFF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F0464-9237-471E-B600-807CE2F80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46F41-FFC9-4D18-AA17-1B18B0F6A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AD01B-9201-4F1F-937E-02C495C8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2881C-74D5-4DC9-B0F2-1A473648E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10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3012-AD90-49CC-BA1C-2339EE13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B0ED-2902-4BA2-83C0-9C2D21AC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76420-868D-4A84-A41B-EF172BCAEC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D725C-32B0-42B5-84A1-1CD2073A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BC55C-9D46-425E-9BE3-2EBF6A10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BAE5B-029E-45D4-9E2C-4B623282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054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71D2-E61C-40E3-888F-6596DD807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395F8-7239-4812-827F-873254AC9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63F2E-1399-43D8-9919-8E1AA9508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9A750-F664-4E28-9174-38B3C012D0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2CB657-C246-4459-84E3-36DF73169F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8516B6-E2B3-4F61-95E4-60E2A35F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5DBC74-923C-47D2-9B8B-27DBB5801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E931F7-B9AC-42E7-919F-074C6265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67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0D5A-977B-495D-95B5-7C838B1C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516518-EAE8-48E9-ADE9-B567BDFA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9B7C3-0416-44A9-AB19-5044C349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0082E-2492-4B9F-B33B-46A98DD7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73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E452D8-6F77-4A21-936A-D3B4E27E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BC1DA7-4DEA-403E-9B7D-D9CBB9C1C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CE097-30BD-4E74-8E2B-CA3ECF916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40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CC89-E5D0-4C2F-A8B9-754D4A0D0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36266-C166-4448-BD56-768D417A0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2DD9-148C-4048-8392-134C72E54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A9CB3-A233-41B3-8064-4960A4603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74C7F-5A02-4800-8512-6952430A7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997CB-E982-47B4-A6E6-1521E757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238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D694-E655-4598-8DB4-F07C9CCA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7235A-7834-498E-982C-AD90BF5D7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D1BF6-0BA6-4FDF-BDDD-5EE6459DF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403E4-E012-422D-8E36-838CFBBB9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2F652-8554-4875-8DF1-51BDB745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5A6872-10C0-40B6-B915-5F736BA5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630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687A9-FE47-4A89-A6A0-CB135C977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99FEE-6701-426F-893D-5EBF5C3A4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C296-8FAC-43C4-AE1F-0C655A76C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B8427-B73B-4494-B40C-55E37D39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53A7E-BB6D-4AAF-AA0B-70C6387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875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4AA07-A251-4553-9264-04048EE60A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FC9034-A635-44E0-A487-909FF4848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49313-4AA6-44F9-9A23-41907EC4B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1F083-1434-4976-839B-F550518CC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D66E-8783-41AC-B11F-CD1F2E9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4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AC3E5C-0F61-4663-BFCE-9215CDE7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94AAD-F51D-4838-9EB8-8E53AE60E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13E0E-C5AF-4688-84BC-37F5B69B1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287BC-DAE5-436E-95C8-7A57C8DAA44D}" type="datetimeFigureOut">
              <a:rPr lang="en-GB" smtClean="0"/>
              <a:t>17/03/2019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C9C46-E008-4347-B9F0-5AB56938E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E323-1902-4863-B818-5AF7197B2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060B6-25A9-4508-AFD0-3F0538C4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33340-603B-4160-8612-A7DDF4DF4C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Physics Paper 1 Revision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BDADE-7C5E-40B8-9BA0-5F511585D1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First 4 Units</a:t>
            </a:r>
          </a:p>
          <a:p>
            <a:r>
              <a:rPr lang="en-GB" dirty="0"/>
              <a:t>Based on PHYSICS Spec</a:t>
            </a:r>
          </a:p>
          <a:p>
            <a:r>
              <a:rPr lang="en-GB" dirty="0"/>
              <a:t>Remove what is not required for Combined.</a:t>
            </a:r>
          </a:p>
        </p:txBody>
      </p:sp>
    </p:spTree>
    <p:extLst>
      <p:ext uri="{BB962C8B-B14F-4D97-AF65-F5344CB8AC3E}">
        <p14:creationId xmlns:p14="http://schemas.microsoft.com/office/powerpoint/2010/main" val="4280768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5542-3940-45B3-B944-3F4F2B0BF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2617" y="1858788"/>
            <a:ext cx="3158093" cy="655813"/>
          </a:xfrm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3200" b="1" dirty="0"/>
              <a:t>Energy Revision</a:t>
            </a:r>
            <a:endParaRPr lang="en-US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ADC85-19A1-4DF7-815A-15181A1A8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3" y="137291"/>
            <a:ext cx="5422737" cy="1655762"/>
          </a:xfrm>
          <a:ln w="2540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r>
              <a:rPr lang="en-GB" dirty="0"/>
              <a:t>What is a System? </a:t>
            </a:r>
          </a:p>
          <a:p>
            <a:pPr>
              <a:spcBef>
                <a:spcPts val="0"/>
              </a:spcBef>
            </a:pPr>
            <a:r>
              <a:rPr lang="en-GB" dirty="0"/>
              <a:t>List 6 ways in which energy can be stored in System.</a:t>
            </a:r>
          </a:p>
          <a:p>
            <a:pPr>
              <a:spcBef>
                <a:spcPts val="0"/>
              </a:spcBef>
            </a:pPr>
            <a:r>
              <a:rPr lang="en-GB" dirty="0"/>
              <a:t>Describe the changes involved in the way energy is stored in the following systems:</a:t>
            </a:r>
          </a:p>
          <a:p>
            <a:pPr algn="l">
              <a:spcBef>
                <a:spcPts val="0"/>
              </a:spcBef>
            </a:pPr>
            <a:r>
              <a:rPr lang="en-GB" dirty="0"/>
              <a:t>• an object projected upwards </a:t>
            </a:r>
          </a:p>
          <a:p>
            <a:pPr algn="l">
              <a:spcBef>
                <a:spcPts val="0"/>
              </a:spcBef>
            </a:pPr>
            <a:r>
              <a:rPr lang="en-GB" dirty="0"/>
              <a:t>• a moving object hitting an obstacle </a:t>
            </a:r>
          </a:p>
          <a:p>
            <a:pPr algn="l">
              <a:spcBef>
                <a:spcPts val="0"/>
              </a:spcBef>
            </a:pPr>
            <a:r>
              <a:rPr lang="en-GB" dirty="0"/>
              <a:t>• an object accelerated by a constant force </a:t>
            </a:r>
          </a:p>
          <a:p>
            <a:pPr algn="l">
              <a:spcBef>
                <a:spcPts val="0"/>
              </a:spcBef>
            </a:pPr>
            <a:r>
              <a:rPr lang="en-GB" dirty="0"/>
              <a:t>• a vehicle slowing down</a:t>
            </a:r>
          </a:p>
          <a:p>
            <a:pPr algn="l">
              <a:spcBef>
                <a:spcPts val="0"/>
              </a:spcBef>
            </a:pPr>
            <a:r>
              <a:rPr lang="en-GB" dirty="0"/>
              <a:t>• bringing water to a boil in an electric kettle.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925D3E3-2C9B-4A6C-BA8E-3F96D4B36918}"/>
              </a:ext>
            </a:extLst>
          </p:cNvPr>
          <p:cNvSpPr txBox="1">
            <a:spLocks/>
          </p:cNvSpPr>
          <p:nvPr/>
        </p:nvSpPr>
        <p:spPr>
          <a:xfrm>
            <a:off x="9950703" y="145532"/>
            <a:ext cx="2085353" cy="16475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Give 2 equations by which Power can be calculated.</a:t>
            </a:r>
          </a:p>
          <a:p>
            <a:r>
              <a:rPr lang="en-GB" dirty="0"/>
              <a:t>Give an example of a calculation using each equation.</a:t>
            </a:r>
          </a:p>
          <a:p>
            <a:r>
              <a:rPr lang="en-GB" dirty="0"/>
              <a:t>What are the units of Power?</a:t>
            </a:r>
          </a:p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A5B82CB-8B2E-45C1-BD35-B702CDBB3542}"/>
              </a:ext>
            </a:extLst>
          </p:cNvPr>
          <p:cNvSpPr txBox="1">
            <a:spLocks/>
          </p:cNvSpPr>
          <p:nvPr/>
        </p:nvSpPr>
        <p:spPr>
          <a:xfrm>
            <a:off x="155943" y="5063490"/>
            <a:ext cx="2312937" cy="148094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the equation that links spring constant, extension and elastic potential energy?</a:t>
            </a:r>
          </a:p>
          <a:p>
            <a:r>
              <a:rPr lang="en-GB" dirty="0"/>
              <a:t>Give an example of a calculation using this equation.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F9C68EC-A0F2-4CB9-8781-3456FBDABFF6}"/>
              </a:ext>
            </a:extLst>
          </p:cNvPr>
          <p:cNvSpPr txBox="1">
            <a:spLocks/>
          </p:cNvSpPr>
          <p:nvPr/>
        </p:nvSpPr>
        <p:spPr>
          <a:xfrm>
            <a:off x="2522617" y="4891784"/>
            <a:ext cx="3158092" cy="167214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Give 2 equations by which Efficiency can be calculated.</a:t>
            </a:r>
          </a:p>
          <a:p>
            <a:r>
              <a:rPr lang="en-GB" dirty="0"/>
              <a:t>Give an example of a calculation using each equation.</a:t>
            </a:r>
          </a:p>
          <a:p>
            <a:r>
              <a:rPr lang="en-GB" dirty="0"/>
              <a:t>What are the units of Efficiency?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59EBC8B-6DAB-45D2-AA3B-7BA08AF1BD8B}"/>
              </a:ext>
            </a:extLst>
          </p:cNvPr>
          <p:cNvSpPr txBox="1">
            <a:spLocks/>
          </p:cNvSpPr>
          <p:nvPr/>
        </p:nvSpPr>
        <p:spPr>
          <a:xfrm>
            <a:off x="155941" y="3318145"/>
            <a:ext cx="2312937" cy="159906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the equation that links gravitational field strength, height, mass and gravitational potential energy?</a:t>
            </a:r>
          </a:p>
          <a:p>
            <a:r>
              <a:rPr lang="en-GB" dirty="0"/>
              <a:t>Give an example of a calculation using this equation.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8FAFB3D-DFCE-4BB9-B2BD-B3985E64230B}"/>
              </a:ext>
            </a:extLst>
          </p:cNvPr>
          <p:cNvSpPr txBox="1">
            <a:spLocks/>
          </p:cNvSpPr>
          <p:nvPr/>
        </p:nvSpPr>
        <p:spPr>
          <a:xfrm>
            <a:off x="9152684" y="3054868"/>
            <a:ext cx="2883372" cy="3657600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What is a Renewable Energy Resource?</a:t>
            </a:r>
          </a:p>
          <a:p>
            <a:pPr>
              <a:spcBef>
                <a:spcPts val="0"/>
              </a:spcBef>
            </a:pPr>
            <a:r>
              <a:rPr lang="en-GB" dirty="0"/>
              <a:t>List 6 Renewable Energy Resources.</a:t>
            </a:r>
          </a:p>
          <a:p>
            <a:pPr>
              <a:spcBef>
                <a:spcPts val="0"/>
              </a:spcBef>
            </a:pPr>
            <a:r>
              <a:rPr lang="en-GB" dirty="0"/>
              <a:t>Give an advantage and disadvantage for each.</a:t>
            </a:r>
          </a:p>
          <a:p>
            <a:pPr>
              <a:spcBef>
                <a:spcPts val="0"/>
              </a:spcBef>
            </a:pPr>
            <a:r>
              <a:rPr lang="en-GB" dirty="0"/>
              <a:t>Explain how electricity is produced from each.</a:t>
            </a:r>
          </a:p>
          <a:p>
            <a:pPr>
              <a:spcBef>
                <a:spcPts val="0"/>
              </a:spcBef>
            </a:pPr>
            <a:r>
              <a:rPr lang="en-GB" dirty="0"/>
              <a:t>What is a Non-Renewable Energy Resource?</a:t>
            </a:r>
          </a:p>
          <a:p>
            <a:pPr>
              <a:spcBef>
                <a:spcPts val="0"/>
              </a:spcBef>
            </a:pPr>
            <a:r>
              <a:rPr lang="en-GB" dirty="0"/>
              <a:t>List 4 Non- Renewable Energy Resources.</a:t>
            </a:r>
          </a:p>
          <a:p>
            <a:pPr>
              <a:spcBef>
                <a:spcPts val="0"/>
              </a:spcBef>
            </a:pPr>
            <a:r>
              <a:rPr lang="en-GB" dirty="0"/>
              <a:t>Give an advantage and disadvantage for each.</a:t>
            </a:r>
          </a:p>
          <a:p>
            <a:pPr>
              <a:spcBef>
                <a:spcPts val="0"/>
              </a:spcBef>
            </a:pPr>
            <a:r>
              <a:rPr lang="en-GB" dirty="0"/>
              <a:t>Explain how electricity is produced from each.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endParaRPr lang="en-US" dirty="0"/>
          </a:p>
          <a:p>
            <a:pPr algn="l"/>
            <a:endParaRPr lang="en-GB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5DCE53-9168-4488-B7AC-3022B0CFE482}"/>
              </a:ext>
            </a:extLst>
          </p:cNvPr>
          <p:cNvSpPr txBox="1">
            <a:spLocks/>
          </p:cNvSpPr>
          <p:nvPr/>
        </p:nvSpPr>
        <p:spPr>
          <a:xfrm>
            <a:off x="5734448" y="1856087"/>
            <a:ext cx="6301608" cy="1106814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3 test tubes are insulated with different materials and then filled with water from a kettle. The temperature of the water is recorded every 30 seconds.</a:t>
            </a:r>
          </a:p>
          <a:p>
            <a:pPr>
              <a:spcBef>
                <a:spcPts val="0"/>
              </a:spcBef>
            </a:pPr>
            <a:r>
              <a:rPr lang="en-GB" dirty="0"/>
              <a:t> Plot a graph of the following data: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List some control variables for this experiment.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Which is the most effective insulator. Explain why you chose this material.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What is the temperature of the room? Explain your reasoning.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en-GB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F1AA3C1-6A30-4DCA-90FD-02CA6F37EA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34445" y="3060618"/>
          <a:ext cx="33644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1124">
                  <a:extLst>
                    <a:ext uri="{9D8B030D-6E8A-4147-A177-3AD203B41FA5}">
                      <a16:colId xmlns:a16="http://schemas.microsoft.com/office/drawing/2014/main" val="836287800"/>
                    </a:ext>
                  </a:extLst>
                </a:gridCol>
                <a:gridCol w="714464">
                  <a:extLst>
                    <a:ext uri="{9D8B030D-6E8A-4147-A177-3AD203B41FA5}">
                      <a16:colId xmlns:a16="http://schemas.microsoft.com/office/drawing/2014/main" val="2594834469"/>
                    </a:ext>
                  </a:extLst>
                </a:gridCol>
                <a:gridCol w="671119">
                  <a:extLst>
                    <a:ext uri="{9D8B030D-6E8A-4147-A177-3AD203B41FA5}">
                      <a16:colId xmlns:a16="http://schemas.microsoft.com/office/drawing/2014/main" val="1802867706"/>
                    </a:ext>
                  </a:extLst>
                </a:gridCol>
                <a:gridCol w="1137789">
                  <a:extLst>
                    <a:ext uri="{9D8B030D-6E8A-4147-A177-3AD203B41FA5}">
                      <a16:colId xmlns:a16="http://schemas.microsoft.com/office/drawing/2014/main" val="2667189079"/>
                    </a:ext>
                  </a:extLst>
                </a:gridCol>
              </a:tblGrid>
              <a:tr h="278138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Time (s)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Temperature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°C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39726"/>
                  </a:ext>
                </a:extLst>
              </a:tr>
              <a:tr h="278138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Cotton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Paper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Uninsulated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13378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156444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7210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259161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365946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922817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069191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658235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974294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49443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932729"/>
                  </a:ext>
                </a:extLst>
              </a:tr>
            </a:tbl>
          </a:graphicData>
        </a:graphic>
      </p:graphicFrame>
      <p:sp>
        <p:nvSpPr>
          <p:cNvPr id="14" name="Subtitle 2">
            <a:extLst>
              <a:ext uri="{FF2B5EF4-FFF2-40B4-BE49-F238E27FC236}">
                <a16:creationId xmlns:a16="http://schemas.microsoft.com/office/drawing/2014/main" id="{3F5E6FF9-46D0-44C7-A404-1F32FA7DE41A}"/>
              </a:ext>
            </a:extLst>
          </p:cNvPr>
          <p:cNvSpPr txBox="1">
            <a:spLocks/>
          </p:cNvSpPr>
          <p:nvPr/>
        </p:nvSpPr>
        <p:spPr>
          <a:xfrm>
            <a:off x="2522617" y="2623149"/>
            <a:ext cx="3158093" cy="21382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the principle of Conservation of Energy?</a:t>
            </a:r>
          </a:p>
          <a:p>
            <a:r>
              <a:rPr lang="en-GB" dirty="0"/>
              <a:t>How can energy losses be minimised when energy is converted from one store to another?</a:t>
            </a:r>
          </a:p>
          <a:p>
            <a:r>
              <a:rPr lang="en-GB" dirty="0"/>
              <a:t>Explain how the speed of a roller coaster carriage can be calculated if the height of the roller coaster is known.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352DED3-E1AC-459E-91D6-E77EF3557792}"/>
              </a:ext>
            </a:extLst>
          </p:cNvPr>
          <p:cNvSpPr txBox="1">
            <a:spLocks/>
          </p:cNvSpPr>
          <p:nvPr/>
        </p:nvSpPr>
        <p:spPr>
          <a:xfrm>
            <a:off x="155942" y="1858788"/>
            <a:ext cx="2312937" cy="139362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the equation that links speed, mass and kinetic energy?</a:t>
            </a:r>
          </a:p>
          <a:p>
            <a:r>
              <a:rPr lang="en-GB" dirty="0"/>
              <a:t>Give an example of a calculation using this equation.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1C45522-C05C-4EAF-8AA9-0B0AC145F7CC}"/>
              </a:ext>
            </a:extLst>
          </p:cNvPr>
          <p:cNvSpPr txBox="1">
            <a:spLocks/>
          </p:cNvSpPr>
          <p:nvPr/>
        </p:nvSpPr>
        <p:spPr>
          <a:xfrm>
            <a:off x="5680709" y="137291"/>
            <a:ext cx="4167965" cy="165576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Define Specific Heat Capacity.</a:t>
            </a:r>
          </a:p>
          <a:p>
            <a:r>
              <a:rPr lang="en-GB" dirty="0"/>
              <a:t>What is the equation that links Specific Heat Capacity, Energy, mass and temperature rise?</a:t>
            </a:r>
          </a:p>
          <a:p>
            <a:r>
              <a:rPr lang="en-GB" dirty="0"/>
              <a:t>Give an example of a calculation using this equation.</a:t>
            </a:r>
          </a:p>
          <a:p>
            <a:r>
              <a:rPr lang="en-GB" dirty="0"/>
              <a:t>Describe an experiment to find the specific heat capacity of a piece of aluminium.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09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5542-3940-45B3-B944-3F4F2B0BF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2617" y="1858788"/>
            <a:ext cx="3158093" cy="655813"/>
          </a:xfrm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sz="3200" b="1" dirty="0"/>
              <a:t>Electricity Revision</a:t>
            </a:r>
            <a:endParaRPr lang="en-US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ADC85-19A1-4DF7-815A-15181A1A8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3" y="137291"/>
            <a:ext cx="2312935" cy="1221726"/>
          </a:xfrm>
          <a:ln w="2540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en-GB" dirty="0"/>
              <a:t>What is the equation that links charge, current and time?</a:t>
            </a:r>
          </a:p>
          <a:p>
            <a:r>
              <a:rPr lang="en-GB" dirty="0"/>
              <a:t>Give an example of a calculation using this equation.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925D3E3-2C9B-4A6C-BA8E-3F96D4B36918}"/>
              </a:ext>
            </a:extLst>
          </p:cNvPr>
          <p:cNvSpPr txBox="1">
            <a:spLocks/>
          </p:cNvSpPr>
          <p:nvPr/>
        </p:nvSpPr>
        <p:spPr>
          <a:xfrm>
            <a:off x="9950703" y="145532"/>
            <a:ext cx="2085353" cy="16475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Sketch the Current v Potential Difference Graphs for: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lphaLcParenR"/>
            </a:pPr>
            <a:r>
              <a:rPr lang="en-GB" dirty="0"/>
              <a:t>A Resistor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lphaLcParenR"/>
            </a:pPr>
            <a:r>
              <a:rPr lang="en-GB" dirty="0"/>
              <a:t>A Bulb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lphaLcParenR"/>
            </a:pPr>
            <a:r>
              <a:rPr lang="en-GB" dirty="0"/>
              <a:t>A Diode</a:t>
            </a:r>
          </a:p>
          <a:p>
            <a:pPr algn="l">
              <a:spcBef>
                <a:spcPts val="0"/>
              </a:spcBef>
            </a:pPr>
            <a:r>
              <a:rPr lang="en-GB" dirty="0"/>
              <a:t>Explain the shape of each graph.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A5B82CB-8B2E-45C1-BD35-B702CDBB3542}"/>
              </a:ext>
            </a:extLst>
          </p:cNvPr>
          <p:cNvSpPr txBox="1">
            <a:spLocks/>
          </p:cNvSpPr>
          <p:nvPr/>
        </p:nvSpPr>
        <p:spPr>
          <a:xfrm>
            <a:off x="155943" y="5454458"/>
            <a:ext cx="2312937" cy="1089977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Give 2 equations by which Electrical Energy can be calculated.</a:t>
            </a:r>
          </a:p>
          <a:p>
            <a:pPr>
              <a:spcBef>
                <a:spcPts val="0"/>
              </a:spcBef>
            </a:pPr>
            <a:r>
              <a:rPr lang="en-GB" dirty="0"/>
              <a:t>Give an example of a calculation using each equation.</a:t>
            </a:r>
          </a:p>
          <a:p>
            <a:pPr>
              <a:spcBef>
                <a:spcPts val="0"/>
              </a:spcBef>
            </a:pPr>
            <a:r>
              <a:rPr lang="en-GB" dirty="0"/>
              <a:t>What are the units of Energy?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F9C68EC-A0F2-4CB9-8781-3456FBDABFF6}"/>
              </a:ext>
            </a:extLst>
          </p:cNvPr>
          <p:cNvSpPr txBox="1">
            <a:spLocks/>
          </p:cNvSpPr>
          <p:nvPr/>
        </p:nvSpPr>
        <p:spPr>
          <a:xfrm>
            <a:off x="2522617" y="4891784"/>
            <a:ext cx="3158092" cy="167214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an LDR? How is it used in a circuit? Draw a diagram showing its use.</a:t>
            </a:r>
          </a:p>
          <a:p>
            <a:r>
              <a:rPr lang="en-GB" dirty="0"/>
              <a:t>What is an Thermistor? How is it used in a circuit? Draw a diagram showing its use.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59EBC8B-6DAB-45D2-AA3B-7BA08AF1BD8B}"/>
              </a:ext>
            </a:extLst>
          </p:cNvPr>
          <p:cNvSpPr txBox="1">
            <a:spLocks/>
          </p:cNvSpPr>
          <p:nvPr/>
        </p:nvSpPr>
        <p:spPr>
          <a:xfrm>
            <a:off x="146027" y="2713382"/>
            <a:ext cx="2312937" cy="108385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Give 2 equations by which Electrical Power can be calculated.</a:t>
            </a:r>
          </a:p>
          <a:p>
            <a:pPr>
              <a:spcBef>
                <a:spcPts val="0"/>
              </a:spcBef>
            </a:pPr>
            <a:r>
              <a:rPr lang="en-GB" dirty="0"/>
              <a:t>Give an example of a calculation using each equation.</a:t>
            </a:r>
          </a:p>
          <a:p>
            <a:pPr>
              <a:spcBef>
                <a:spcPts val="0"/>
              </a:spcBef>
            </a:pPr>
            <a:r>
              <a:rPr lang="en-GB" dirty="0"/>
              <a:t>What are the units of Power?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26B0CBF-3F5C-4C92-AE55-C988A73F8C86}"/>
              </a:ext>
            </a:extLst>
          </p:cNvPr>
          <p:cNvSpPr txBox="1">
            <a:spLocks/>
          </p:cNvSpPr>
          <p:nvPr/>
        </p:nvSpPr>
        <p:spPr>
          <a:xfrm>
            <a:off x="2586221" y="137291"/>
            <a:ext cx="2992458" cy="165576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There are 14 Circuit Symbols that you need to be able to draw. Draw and label all of them.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8FAFB3D-DFCE-4BB9-B2BD-B3985E64230B}"/>
              </a:ext>
            </a:extLst>
          </p:cNvPr>
          <p:cNvSpPr txBox="1">
            <a:spLocks/>
          </p:cNvSpPr>
          <p:nvPr/>
        </p:nvSpPr>
        <p:spPr>
          <a:xfrm>
            <a:off x="8869576" y="3038265"/>
            <a:ext cx="3158093" cy="185351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How does an insulating object become negatively charged?</a:t>
            </a:r>
          </a:p>
          <a:p>
            <a:pPr>
              <a:spcBef>
                <a:spcPts val="0"/>
              </a:spcBef>
            </a:pPr>
            <a:r>
              <a:rPr lang="en-GB" dirty="0"/>
              <a:t>How does an insulating object become positively charged?</a:t>
            </a:r>
          </a:p>
          <a:p>
            <a:pPr>
              <a:spcBef>
                <a:spcPts val="0"/>
              </a:spcBef>
            </a:pPr>
            <a:r>
              <a:rPr lang="en-GB" dirty="0"/>
              <a:t>Explain the charge transfer when a child becomes positively charged when sliding down a metal slide.</a:t>
            </a:r>
          </a:p>
          <a:p>
            <a:pPr>
              <a:spcBef>
                <a:spcPts val="0"/>
              </a:spcBef>
            </a:pPr>
            <a:r>
              <a:rPr lang="en-GB" dirty="0"/>
              <a:t>What happens when the following interact: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2 positively charged objects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2 negatively charged objects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A positive and a negative.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endParaRPr lang="en-US" dirty="0"/>
          </a:p>
          <a:p>
            <a:pPr algn="l"/>
            <a:endParaRPr lang="en-GB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5DCE53-9168-4488-B7AC-3022B0CFE482}"/>
              </a:ext>
            </a:extLst>
          </p:cNvPr>
          <p:cNvSpPr txBox="1">
            <a:spLocks/>
          </p:cNvSpPr>
          <p:nvPr/>
        </p:nvSpPr>
        <p:spPr>
          <a:xfrm>
            <a:off x="5734448" y="1856087"/>
            <a:ext cx="6293221" cy="1106814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Complete the final column of the table below.</a:t>
            </a:r>
          </a:p>
          <a:p>
            <a:pPr>
              <a:spcBef>
                <a:spcPts val="0"/>
              </a:spcBef>
            </a:pPr>
            <a:r>
              <a:rPr lang="en-GB" dirty="0"/>
              <a:t>Plot a graph of R v Length.</a:t>
            </a:r>
          </a:p>
          <a:p>
            <a:pPr>
              <a:spcBef>
                <a:spcPts val="0"/>
              </a:spcBef>
            </a:pPr>
            <a:r>
              <a:rPr lang="en-GB" dirty="0"/>
              <a:t>What is R?</a:t>
            </a:r>
          </a:p>
          <a:p>
            <a:pPr>
              <a:spcBef>
                <a:spcPts val="0"/>
              </a:spcBef>
            </a:pPr>
            <a:r>
              <a:rPr lang="en-GB" dirty="0"/>
              <a:t>Describe the relationship between Length and R.</a:t>
            </a:r>
          </a:p>
          <a:p>
            <a:pPr>
              <a:spcBef>
                <a:spcPts val="0"/>
              </a:spcBef>
            </a:pPr>
            <a:r>
              <a:rPr lang="en-GB" dirty="0"/>
              <a:t>Why can is it important to switch off the experiment between each reading and why should the student not continue the experiment below 10 cm?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F1AA3C1-6A30-4DCA-90FD-02CA6F37EA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44362" y="3035040"/>
          <a:ext cx="2996967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887">
                  <a:extLst>
                    <a:ext uri="{9D8B030D-6E8A-4147-A177-3AD203B41FA5}">
                      <a16:colId xmlns:a16="http://schemas.microsoft.com/office/drawing/2014/main" val="836287800"/>
                    </a:ext>
                  </a:extLst>
                </a:gridCol>
                <a:gridCol w="603596">
                  <a:extLst>
                    <a:ext uri="{9D8B030D-6E8A-4147-A177-3AD203B41FA5}">
                      <a16:colId xmlns:a16="http://schemas.microsoft.com/office/drawing/2014/main" val="2594834469"/>
                    </a:ext>
                  </a:extLst>
                </a:gridCol>
                <a:gridCol w="749242">
                  <a:extLst>
                    <a:ext uri="{9D8B030D-6E8A-4147-A177-3AD203B41FA5}">
                      <a16:colId xmlns:a16="http://schemas.microsoft.com/office/drawing/2014/main" val="3612845093"/>
                    </a:ext>
                  </a:extLst>
                </a:gridCol>
                <a:gridCol w="749242">
                  <a:extLst>
                    <a:ext uri="{9D8B030D-6E8A-4147-A177-3AD203B41FA5}">
                      <a16:colId xmlns:a16="http://schemas.microsoft.com/office/drawing/2014/main" val="2579927666"/>
                    </a:ext>
                  </a:extLst>
                </a:gridCol>
              </a:tblGrid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Length (cm)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I (A)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V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(V)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39726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13378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156444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7210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259161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365946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922817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069191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658235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974294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494432"/>
                  </a:ext>
                </a:extLst>
              </a:tr>
            </a:tbl>
          </a:graphicData>
        </a:graphic>
      </p:graphicFrame>
      <p:sp>
        <p:nvSpPr>
          <p:cNvPr id="14" name="Subtitle 2">
            <a:extLst>
              <a:ext uri="{FF2B5EF4-FFF2-40B4-BE49-F238E27FC236}">
                <a16:creationId xmlns:a16="http://schemas.microsoft.com/office/drawing/2014/main" id="{3F5E6FF9-46D0-44C7-A404-1F32FA7DE41A}"/>
              </a:ext>
            </a:extLst>
          </p:cNvPr>
          <p:cNvSpPr txBox="1">
            <a:spLocks/>
          </p:cNvSpPr>
          <p:nvPr/>
        </p:nvSpPr>
        <p:spPr>
          <a:xfrm>
            <a:off x="2522617" y="2623149"/>
            <a:ext cx="3158093" cy="21382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What is the difference between a series and a parallel circuit?</a:t>
            </a:r>
          </a:p>
          <a:p>
            <a:pPr>
              <a:spcBef>
                <a:spcPts val="0"/>
              </a:spcBef>
            </a:pPr>
            <a:r>
              <a:rPr lang="en-GB" dirty="0"/>
              <a:t>How is a voltmeter connected in a circuit?</a:t>
            </a:r>
          </a:p>
          <a:p>
            <a:pPr>
              <a:spcBef>
                <a:spcPts val="0"/>
              </a:spcBef>
            </a:pPr>
            <a:r>
              <a:rPr lang="en-GB" dirty="0"/>
              <a:t>Compare the voltage in series and parallel circuits.</a:t>
            </a:r>
          </a:p>
          <a:p>
            <a:pPr>
              <a:spcBef>
                <a:spcPts val="0"/>
              </a:spcBef>
            </a:pPr>
            <a:r>
              <a:rPr lang="en-GB" dirty="0"/>
              <a:t>How is an ammeter connected in a circuit?</a:t>
            </a:r>
          </a:p>
          <a:p>
            <a:pPr>
              <a:spcBef>
                <a:spcPts val="0"/>
              </a:spcBef>
            </a:pPr>
            <a:r>
              <a:rPr lang="en-GB" dirty="0"/>
              <a:t>Compare the current in series and parallel circuits.</a:t>
            </a:r>
          </a:p>
          <a:p>
            <a:pPr>
              <a:spcBef>
                <a:spcPts val="0"/>
              </a:spcBef>
            </a:pPr>
            <a:r>
              <a:rPr lang="en-GB" dirty="0"/>
              <a:t>What is the total resistance in a series circuit?</a:t>
            </a:r>
          </a:p>
          <a:p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352DED3-E1AC-459E-91D6-E77EF3557792}"/>
              </a:ext>
            </a:extLst>
          </p:cNvPr>
          <p:cNvSpPr txBox="1">
            <a:spLocks/>
          </p:cNvSpPr>
          <p:nvPr/>
        </p:nvSpPr>
        <p:spPr>
          <a:xfrm>
            <a:off x="155941" y="1403542"/>
            <a:ext cx="2312937" cy="1221727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the equation that links potential difference, current and resistance?</a:t>
            </a:r>
          </a:p>
          <a:p>
            <a:r>
              <a:rPr lang="en-GB" dirty="0"/>
              <a:t>Give an example of a calculation using this equation.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1C45522-C05C-4EAF-8AA9-0B0AC145F7CC}"/>
              </a:ext>
            </a:extLst>
          </p:cNvPr>
          <p:cNvSpPr txBox="1">
            <a:spLocks/>
          </p:cNvSpPr>
          <p:nvPr/>
        </p:nvSpPr>
        <p:spPr>
          <a:xfrm>
            <a:off x="5680709" y="137291"/>
            <a:ext cx="4167965" cy="165576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What is the difference between AC and DC? Sketch graphs to show the difference.</a:t>
            </a:r>
          </a:p>
          <a:p>
            <a:pPr>
              <a:spcBef>
                <a:spcPts val="0"/>
              </a:spcBef>
            </a:pPr>
            <a:r>
              <a:rPr lang="en-GB" dirty="0"/>
              <a:t>How is a three pin plug wired?</a:t>
            </a:r>
          </a:p>
          <a:p>
            <a:pPr>
              <a:spcBef>
                <a:spcPts val="0"/>
              </a:spcBef>
            </a:pPr>
            <a:r>
              <a:rPr lang="en-GB" dirty="0"/>
              <a:t>List the safety features used in Domestic Electricity. Describe how they work.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6C0F830B-62BD-4E3D-B249-A884400EBD94}"/>
              </a:ext>
            </a:extLst>
          </p:cNvPr>
          <p:cNvSpPr txBox="1">
            <a:spLocks/>
          </p:cNvSpPr>
          <p:nvPr/>
        </p:nvSpPr>
        <p:spPr>
          <a:xfrm>
            <a:off x="164330" y="3885350"/>
            <a:ext cx="2312935" cy="147758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the National Grid?</a:t>
            </a:r>
          </a:p>
          <a:p>
            <a:r>
              <a:rPr lang="en-GB" dirty="0"/>
              <a:t>Explain how electricity is transferred and the use of Transformers in the National Grid.</a:t>
            </a:r>
            <a:endParaRPr lang="en-US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EA46ADE3-FFFF-4939-B15D-E707ED106733}"/>
              </a:ext>
            </a:extLst>
          </p:cNvPr>
          <p:cNvSpPr txBox="1">
            <a:spLocks/>
          </p:cNvSpPr>
          <p:nvPr/>
        </p:nvSpPr>
        <p:spPr>
          <a:xfrm>
            <a:off x="8869577" y="4972197"/>
            <a:ext cx="3158093" cy="16475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Electric Fields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Draw the electric field pattern for an isolated charged sphere  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Explain the concept of an electric field 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en-GB" dirty="0"/>
              <a:t>Explain how the concept of an electric field helps to explain the noncontact force between charged objects as well as other electrostatic phenomena such as sparking.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471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5542-3940-45B3-B944-3F4F2B0BF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6164" y="128391"/>
            <a:ext cx="1887523" cy="1306126"/>
          </a:xfrm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sz="2400" b="1" dirty="0"/>
              <a:t>Particle Model of Matter Revision</a:t>
            </a:r>
            <a:endParaRPr lang="en-US" sz="2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ADC85-19A1-4DF7-815A-15181A1A8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2" y="137291"/>
            <a:ext cx="4189555" cy="1655762"/>
          </a:xfrm>
          <a:ln w="2540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r>
              <a:rPr lang="en-GB" sz="3200" dirty="0"/>
              <a:t>Sketch diagrams showing the arrangement of particles in the three states of matter.</a:t>
            </a:r>
          </a:p>
          <a:p>
            <a:pPr>
              <a:spcBef>
                <a:spcPts val="0"/>
              </a:spcBef>
            </a:pPr>
            <a:r>
              <a:rPr lang="en-GB" sz="3200" dirty="0"/>
              <a:t>Explain how changes of state take place and how they can be reversed.</a:t>
            </a:r>
          </a:p>
          <a:p>
            <a:pPr>
              <a:spcBef>
                <a:spcPts val="0"/>
              </a:spcBef>
            </a:pPr>
            <a:r>
              <a:rPr lang="en-GB" sz="3200" dirty="0"/>
              <a:t>Name all of the changes of state.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925D3E3-2C9B-4A6C-BA8E-3F96D4B36918}"/>
              </a:ext>
            </a:extLst>
          </p:cNvPr>
          <p:cNvSpPr txBox="1">
            <a:spLocks/>
          </p:cNvSpPr>
          <p:nvPr/>
        </p:nvSpPr>
        <p:spPr>
          <a:xfrm>
            <a:off x="6484690" y="128390"/>
            <a:ext cx="5551367" cy="1306127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GB" dirty="0"/>
              <a:t>What is the equation that links mass, volume and density?</a:t>
            </a:r>
          </a:p>
          <a:p>
            <a:pPr>
              <a:spcBef>
                <a:spcPts val="600"/>
              </a:spcBef>
            </a:pPr>
            <a:r>
              <a:rPr lang="en-GB" dirty="0"/>
              <a:t>Give an example of a calculation using this equation.</a:t>
            </a:r>
          </a:p>
          <a:p>
            <a:pPr>
              <a:spcBef>
                <a:spcPts val="600"/>
              </a:spcBef>
            </a:pPr>
            <a:r>
              <a:rPr lang="en-GB" dirty="0"/>
              <a:t>Explain how to find the density of:</a:t>
            </a:r>
          </a:p>
          <a:p>
            <a:pPr marL="457200" indent="-457200" algn="l">
              <a:spcBef>
                <a:spcPts val="600"/>
              </a:spcBef>
              <a:buFont typeface="+mj-lt"/>
              <a:buAutoNum type="alphaLcParenR"/>
            </a:pPr>
            <a:r>
              <a:rPr lang="en-GB" dirty="0"/>
              <a:t>A Regular Object</a:t>
            </a:r>
          </a:p>
          <a:p>
            <a:pPr marL="457200" indent="-457200" algn="l">
              <a:spcBef>
                <a:spcPts val="600"/>
              </a:spcBef>
              <a:buFont typeface="+mj-lt"/>
              <a:buAutoNum type="alphaLcParenR"/>
            </a:pPr>
            <a:r>
              <a:rPr lang="en-GB" dirty="0"/>
              <a:t>An Irregular Object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F9C68EC-A0F2-4CB9-8781-3456FBDABFF6}"/>
              </a:ext>
            </a:extLst>
          </p:cNvPr>
          <p:cNvSpPr txBox="1">
            <a:spLocks/>
          </p:cNvSpPr>
          <p:nvPr/>
        </p:nvSpPr>
        <p:spPr>
          <a:xfrm>
            <a:off x="155943" y="4936154"/>
            <a:ext cx="6015016" cy="172679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600" dirty="0"/>
              <a:t>Define Specific Latent Heat.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What is the equation that links Specific Latent Heat, Energy, and mass?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Give an example of a calculation using this equation.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Describe an experiment to find the specific latent heat of fusion of water.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Sketch a graph showing water being heated from ice to steam. Label the points at which this and the equation from the above box apply.</a:t>
            </a:r>
            <a:endParaRPr lang="en-US" sz="16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8FAFB3D-DFCE-4BB9-B2BD-B3985E64230B}"/>
              </a:ext>
            </a:extLst>
          </p:cNvPr>
          <p:cNvSpPr txBox="1">
            <a:spLocks/>
          </p:cNvSpPr>
          <p:nvPr/>
        </p:nvSpPr>
        <p:spPr>
          <a:xfrm>
            <a:off x="9152684" y="3486236"/>
            <a:ext cx="2883372" cy="309435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Explain using the particle theory, why a bicycle pump becomes hot when it is used.</a:t>
            </a:r>
          </a:p>
          <a:p>
            <a:pPr>
              <a:spcBef>
                <a:spcPts val="0"/>
              </a:spcBef>
            </a:pPr>
            <a:r>
              <a:rPr lang="en-GB" dirty="0"/>
              <a:t>Keywords:</a:t>
            </a:r>
          </a:p>
          <a:p>
            <a:pPr>
              <a:spcBef>
                <a:spcPts val="0"/>
              </a:spcBef>
            </a:pPr>
            <a:r>
              <a:rPr lang="en-GB" dirty="0"/>
              <a:t>Work, Internal Energy, Particles, Volume.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endParaRPr lang="en-US" dirty="0"/>
          </a:p>
          <a:p>
            <a:pPr algn="l"/>
            <a:endParaRPr lang="en-GB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5DCE53-9168-4488-B7AC-3022B0CFE482}"/>
              </a:ext>
            </a:extLst>
          </p:cNvPr>
          <p:cNvSpPr txBox="1">
            <a:spLocks/>
          </p:cNvSpPr>
          <p:nvPr/>
        </p:nvSpPr>
        <p:spPr>
          <a:xfrm>
            <a:off x="5734449" y="1493240"/>
            <a:ext cx="6301607" cy="1828194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350" dirty="0"/>
              <a:t>The following data was collected as ice was heated over time.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What is missing from the table below?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Plot a graph of the data in the table below.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Explain the shape of the curve.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What is happening between 2 and 4 minutes?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What is happening between 10 and 14 minutes?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Label the curve with when you would use the specific heat capacity equation and when you would use the latent heat equation.</a:t>
            </a:r>
          </a:p>
          <a:p>
            <a:pPr>
              <a:spcBef>
                <a:spcPts val="0"/>
              </a:spcBef>
            </a:pPr>
            <a:r>
              <a:rPr lang="en-GB" sz="1350" dirty="0"/>
              <a:t>Sketch a curve showing what would happen if gas was cooled until it froze..</a:t>
            </a:r>
          </a:p>
          <a:p>
            <a:pPr>
              <a:spcBef>
                <a:spcPts val="0"/>
              </a:spcBef>
            </a:pPr>
            <a:endParaRPr lang="en-US" sz="135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F1AA3C1-6A30-4DCA-90FD-02CA6F37EA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47223" y="3486236"/>
          <a:ext cx="2430230" cy="3176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115">
                  <a:extLst>
                    <a:ext uri="{9D8B030D-6E8A-4147-A177-3AD203B41FA5}">
                      <a16:colId xmlns:a16="http://schemas.microsoft.com/office/drawing/2014/main" val="836287800"/>
                    </a:ext>
                  </a:extLst>
                </a:gridCol>
                <a:gridCol w="1215115">
                  <a:extLst>
                    <a:ext uri="{9D8B030D-6E8A-4147-A177-3AD203B41FA5}">
                      <a16:colId xmlns:a16="http://schemas.microsoft.com/office/drawing/2014/main" val="3429952238"/>
                    </a:ext>
                  </a:extLst>
                </a:gridCol>
              </a:tblGrid>
              <a:tr h="326191">
                <a:tc>
                  <a:txBody>
                    <a:bodyPr/>
                    <a:lstStyle/>
                    <a:p>
                      <a:pPr algn="ctr"/>
                      <a:r>
                        <a:rPr lang="en-GB" sz="1100" b="1" i="0" dirty="0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en-US" sz="11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</a:rPr>
                        <a:t>Temperature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39726"/>
                  </a:ext>
                </a:extLst>
              </a:tr>
              <a:tr h="22813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133782"/>
                  </a:ext>
                </a:extLst>
              </a:tr>
              <a:tr h="219181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156444"/>
                  </a:ext>
                </a:extLst>
              </a:tr>
              <a:tr h="21023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72102"/>
                  </a:ext>
                </a:extLst>
              </a:tr>
              <a:tr h="20128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259161"/>
                  </a:ext>
                </a:extLst>
              </a:tr>
              <a:tr h="20911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365946"/>
                  </a:ext>
                </a:extLst>
              </a:tr>
              <a:tr h="2169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922817"/>
                  </a:ext>
                </a:extLst>
              </a:tr>
              <a:tr h="22477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069191"/>
                  </a:ext>
                </a:extLst>
              </a:tr>
              <a:tr h="20743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658235"/>
                  </a:ext>
                </a:extLst>
              </a:tr>
              <a:tr h="16493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974294"/>
                  </a:ext>
                </a:extLst>
              </a:tr>
              <a:tr h="19792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494432"/>
                  </a:ext>
                </a:extLst>
              </a:tr>
              <a:tr h="2597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02288"/>
                  </a:ext>
                </a:extLst>
              </a:tr>
            </a:tbl>
          </a:graphicData>
        </a:graphic>
      </p:graphicFrame>
      <p:sp>
        <p:nvSpPr>
          <p:cNvPr id="14" name="Subtitle 2">
            <a:extLst>
              <a:ext uri="{FF2B5EF4-FFF2-40B4-BE49-F238E27FC236}">
                <a16:creationId xmlns:a16="http://schemas.microsoft.com/office/drawing/2014/main" id="{3F5E6FF9-46D0-44C7-A404-1F32FA7DE41A}"/>
              </a:ext>
            </a:extLst>
          </p:cNvPr>
          <p:cNvSpPr txBox="1">
            <a:spLocks/>
          </p:cNvSpPr>
          <p:nvPr/>
        </p:nvSpPr>
        <p:spPr>
          <a:xfrm>
            <a:off x="2537635" y="1908813"/>
            <a:ext cx="3158093" cy="115783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Define internal Energy.</a:t>
            </a:r>
          </a:p>
          <a:p>
            <a:r>
              <a:rPr lang="en-US" dirty="0"/>
              <a:t>Explain how internal energy can be increased and decreased.</a:t>
            </a:r>
          </a:p>
          <a:p>
            <a:r>
              <a:rPr lang="en-US" dirty="0"/>
              <a:t>What happens to the motion of the particles in these instances?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352DED3-E1AC-459E-91D6-E77EF3557792}"/>
              </a:ext>
            </a:extLst>
          </p:cNvPr>
          <p:cNvSpPr txBox="1">
            <a:spLocks/>
          </p:cNvSpPr>
          <p:nvPr/>
        </p:nvSpPr>
        <p:spPr>
          <a:xfrm>
            <a:off x="155942" y="1858788"/>
            <a:ext cx="2312937" cy="301163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How is pressure caused in a gas? Describe how the pressure can be increased in terms of particles.</a:t>
            </a:r>
          </a:p>
          <a:p>
            <a:r>
              <a:rPr lang="en-GB" dirty="0"/>
              <a:t>PV = Constant.</a:t>
            </a:r>
          </a:p>
          <a:p>
            <a:r>
              <a:rPr lang="en-GB" dirty="0"/>
              <a:t>Explain what this equation means and give an example of how it can be used.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1549931-8EF9-4010-8E3C-53020E30BFDE}"/>
              </a:ext>
            </a:extLst>
          </p:cNvPr>
          <p:cNvSpPr txBox="1">
            <a:spLocks/>
          </p:cNvSpPr>
          <p:nvPr/>
        </p:nvSpPr>
        <p:spPr>
          <a:xfrm>
            <a:off x="2521326" y="3475349"/>
            <a:ext cx="3648341" cy="1395070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Define Specific Heat Capacity.</a:t>
            </a:r>
          </a:p>
          <a:p>
            <a:pPr>
              <a:spcBef>
                <a:spcPts val="0"/>
              </a:spcBef>
            </a:pPr>
            <a:r>
              <a:rPr lang="en-GB" dirty="0"/>
              <a:t>What is the equation that links Specific Heat Capacity, Energy, mass and temperature rise?</a:t>
            </a:r>
          </a:p>
          <a:p>
            <a:pPr>
              <a:spcBef>
                <a:spcPts val="0"/>
              </a:spcBef>
            </a:pPr>
            <a:r>
              <a:rPr lang="en-GB" dirty="0"/>
              <a:t>Give an example of a calculation using this equation.</a:t>
            </a:r>
          </a:p>
          <a:p>
            <a:pPr>
              <a:spcBef>
                <a:spcPts val="0"/>
              </a:spcBef>
            </a:pPr>
            <a:r>
              <a:rPr lang="en-GB" dirty="0"/>
              <a:t>Describe an experiment to find the specific heat capacity of a piece of aluminium.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5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5542-3940-45B3-B944-3F4F2B0BF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2617" y="1977055"/>
            <a:ext cx="3158093" cy="764361"/>
          </a:xfrm>
          <a:ln w="254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2400" b="1" dirty="0"/>
              <a:t>Atomic Structure Revision</a:t>
            </a:r>
            <a:endParaRPr lang="en-US" sz="2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ADC85-19A1-4DF7-815A-15181A1A8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3" y="137291"/>
            <a:ext cx="2312935" cy="1655762"/>
          </a:xfrm>
          <a:ln w="254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GB" dirty="0"/>
              <a:t>What is the approximate size of an atom?</a:t>
            </a:r>
          </a:p>
          <a:p>
            <a:pPr>
              <a:spcBef>
                <a:spcPts val="0"/>
              </a:spcBef>
            </a:pPr>
            <a:r>
              <a:rPr lang="en-GB" dirty="0"/>
              <a:t>How big is a nucleus compared to an atom?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925D3E3-2C9B-4A6C-BA8E-3F96D4B36918}"/>
              </a:ext>
            </a:extLst>
          </p:cNvPr>
          <p:cNvSpPr txBox="1">
            <a:spLocks/>
          </p:cNvSpPr>
          <p:nvPr/>
        </p:nvSpPr>
        <p:spPr>
          <a:xfrm>
            <a:off x="9489313" y="145532"/>
            <a:ext cx="2546743" cy="16475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List some sources of Background radiation.</a:t>
            </a:r>
          </a:p>
          <a:p>
            <a:r>
              <a:rPr lang="en-US" dirty="0"/>
              <a:t>What are the units of radioactive dose?</a:t>
            </a:r>
          </a:p>
          <a:p>
            <a:r>
              <a:rPr lang="en-US" dirty="0"/>
              <a:t>Explain the risks of nuclear radiation. How is the risk related to Half-Life?</a:t>
            </a:r>
          </a:p>
          <a:p>
            <a:r>
              <a:rPr lang="en-US" dirty="0"/>
              <a:t>How can these risks be minimized?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A5B82CB-8B2E-45C1-BD35-B702CDBB3542}"/>
              </a:ext>
            </a:extLst>
          </p:cNvPr>
          <p:cNvSpPr txBox="1">
            <a:spLocks/>
          </p:cNvSpPr>
          <p:nvPr/>
        </p:nvSpPr>
        <p:spPr>
          <a:xfrm>
            <a:off x="155943" y="5063490"/>
            <a:ext cx="2312937" cy="148094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an ion?</a:t>
            </a:r>
          </a:p>
          <a:p>
            <a:r>
              <a:rPr lang="en-GB" dirty="0"/>
              <a:t>Explain how ions are formed of the following atoms:</a:t>
            </a:r>
          </a:p>
          <a:p>
            <a:pPr marL="457200" indent="-457200" algn="l">
              <a:buFont typeface="+mj-lt"/>
              <a:buAutoNum type="alphaLcParenR"/>
            </a:pPr>
            <a:r>
              <a:rPr lang="en-GB" dirty="0"/>
              <a:t>Lithium</a:t>
            </a:r>
          </a:p>
          <a:p>
            <a:pPr marL="457200" indent="-457200" algn="l">
              <a:buFont typeface="+mj-lt"/>
              <a:buAutoNum type="alphaLcParenR"/>
            </a:pPr>
            <a:r>
              <a:rPr lang="en-GB" dirty="0"/>
              <a:t>Fluorine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F9C68EC-A0F2-4CB9-8781-3456FBDABFF6}"/>
              </a:ext>
            </a:extLst>
          </p:cNvPr>
          <p:cNvSpPr txBox="1">
            <a:spLocks/>
          </p:cNvSpPr>
          <p:nvPr/>
        </p:nvSpPr>
        <p:spPr>
          <a:xfrm>
            <a:off x="2522617" y="4891784"/>
            <a:ext cx="3158092" cy="167214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half life?</a:t>
            </a:r>
          </a:p>
          <a:p>
            <a:r>
              <a:rPr lang="en-GB" dirty="0"/>
              <a:t>Describe a graphical method to determine the half life of a radioactive substance.</a:t>
            </a:r>
          </a:p>
          <a:p>
            <a:r>
              <a:rPr lang="en-GB" dirty="0"/>
              <a:t>What is the activity of a substance with a half life of 10 minutes after 1 hour if its original activity is 1024 </a:t>
            </a:r>
            <a:r>
              <a:rPr lang="en-GB" dirty="0" err="1"/>
              <a:t>Bq</a:t>
            </a:r>
            <a:r>
              <a:rPr lang="en-GB" dirty="0"/>
              <a:t>?</a:t>
            </a:r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59EBC8B-6DAB-45D2-AA3B-7BA08AF1BD8B}"/>
              </a:ext>
            </a:extLst>
          </p:cNvPr>
          <p:cNvSpPr txBox="1">
            <a:spLocks/>
          </p:cNvSpPr>
          <p:nvPr/>
        </p:nvSpPr>
        <p:spPr>
          <a:xfrm>
            <a:off x="155937" y="3687955"/>
            <a:ext cx="2312937" cy="1311624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Define the term Isotopes.</a:t>
            </a:r>
          </a:p>
          <a:p>
            <a:r>
              <a:rPr lang="en-GB" dirty="0"/>
              <a:t>Give an example of an element with Isotopes.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26B0CBF-3F5C-4C92-AE55-C988A73F8C86}"/>
              </a:ext>
            </a:extLst>
          </p:cNvPr>
          <p:cNvSpPr txBox="1">
            <a:spLocks/>
          </p:cNvSpPr>
          <p:nvPr/>
        </p:nvSpPr>
        <p:spPr>
          <a:xfrm>
            <a:off x="2586221" y="137291"/>
            <a:ext cx="2992458" cy="176525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Draw a timeline of the development of our current understanding of the structure of the atom.</a:t>
            </a:r>
          </a:p>
          <a:p>
            <a:pPr>
              <a:spcBef>
                <a:spcPts val="0"/>
              </a:spcBef>
            </a:pPr>
            <a:r>
              <a:rPr lang="en-GB" dirty="0"/>
              <a:t>Include the names of as many leading scientists involved as possible. Include dates.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8FAFB3D-DFCE-4BB9-B2BD-B3985E64230B}"/>
              </a:ext>
            </a:extLst>
          </p:cNvPr>
          <p:cNvSpPr txBox="1">
            <a:spLocks/>
          </p:cNvSpPr>
          <p:nvPr/>
        </p:nvSpPr>
        <p:spPr>
          <a:xfrm>
            <a:off x="9152668" y="4002167"/>
            <a:ext cx="2883372" cy="151840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Explain the process of Nuclear Fission and the role of the neutron in a chain reaction.</a:t>
            </a:r>
          </a:p>
          <a:p>
            <a:pPr>
              <a:spcBef>
                <a:spcPts val="0"/>
              </a:spcBef>
            </a:pPr>
            <a:r>
              <a:rPr lang="en-GB" dirty="0"/>
              <a:t>Explain how this is used in a nuclear reactor.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endParaRPr lang="en-US" dirty="0"/>
          </a:p>
          <a:p>
            <a:pPr algn="l"/>
            <a:endParaRPr lang="en-GB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5DCE53-9168-4488-B7AC-3022B0CFE482}"/>
              </a:ext>
            </a:extLst>
          </p:cNvPr>
          <p:cNvSpPr txBox="1">
            <a:spLocks/>
          </p:cNvSpPr>
          <p:nvPr/>
        </p:nvSpPr>
        <p:spPr>
          <a:xfrm>
            <a:off x="9152676" y="1856086"/>
            <a:ext cx="2883380" cy="205441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>
                <a:sym typeface="Wingdings" panose="05000000000000000000" pitchFamily="2" charset="2"/>
              </a:rPr>
              <a:t></a:t>
            </a:r>
            <a:r>
              <a:rPr lang="en-GB" dirty="0"/>
              <a:t>In the experiment, the background count is 8 </a:t>
            </a:r>
            <a:r>
              <a:rPr lang="en-GB" dirty="0" err="1"/>
              <a:t>Bq</a:t>
            </a:r>
            <a:r>
              <a:rPr lang="en-GB" dirty="0"/>
              <a:t>.</a:t>
            </a:r>
          </a:p>
          <a:p>
            <a:pPr>
              <a:spcBef>
                <a:spcPts val="0"/>
              </a:spcBef>
            </a:pPr>
            <a:r>
              <a:rPr lang="en-GB" dirty="0"/>
              <a:t>Complete the table by calculating the means (disregard any anomalies).</a:t>
            </a:r>
          </a:p>
          <a:p>
            <a:pPr>
              <a:spcBef>
                <a:spcPts val="0"/>
              </a:spcBef>
            </a:pPr>
            <a:r>
              <a:rPr lang="en-GB" dirty="0"/>
              <a:t>Correct the mean using the background count.</a:t>
            </a:r>
          </a:p>
          <a:p>
            <a:pPr>
              <a:spcBef>
                <a:spcPts val="0"/>
              </a:spcBef>
            </a:pPr>
            <a:r>
              <a:rPr lang="en-GB" dirty="0"/>
              <a:t>Plot a graph of Corrected Count Rate v Time and hence determine the Half life of the substance.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en-GB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F1AA3C1-6A30-4DCA-90FD-02CA6F37EA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34441" y="1858750"/>
          <a:ext cx="3364496" cy="4621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302">
                  <a:extLst>
                    <a:ext uri="{9D8B030D-6E8A-4147-A177-3AD203B41FA5}">
                      <a16:colId xmlns:a16="http://schemas.microsoft.com/office/drawing/2014/main" val="836287800"/>
                    </a:ext>
                  </a:extLst>
                </a:gridCol>
                <a:gridCol w="528507">
                  <a:extLst>
                    <a:ext uri="{9D8B030D-6E8A-4147-A177-3AD203B41FA5}">
                      <a16:colId xmlns:a16="http://schemas.microsoft.com/office/drawing/2014/main" val="2594834469"/>
                    </a:ext>
                  </a:extLst>
                </a:gridCol>
                <a:gridCol w="494950">
                  <a:extLst>
                    <a:ext uri="{9D8B030D-6E8A-4147-A177-3AD203B41FA5}">
                      <a16:colId xmlns:a16="http://schemas.microsoft.com/office/drawing/2014/main" val="1802867706"/>
                    </a:ext>
                  </a:extLst>
                </a:gridCol>
                <a:gridCol w="494950">
                  <a:extLst>
                    <a:ext uri="{9D8B030D-6E8A-4147-A177-3AD203B41FA5}">
                      <a16:colId xmlns:a16="http://schemas.microsoft.com/office/drawing/2014/main" val="2667189079"/>
                    </a:ext>
                  </a:extLst>
                </a:gridCol>
                <a:gridCol w="612397">
                  <a:extLst>
                    <a:ext uri="{9D8B030D-6E8A-4147-A177-3AD203B41FA5}">
                      <a16:colId xmlns:a16="http://schemas.microsoft.com/office/drawing/2014/main" val="3560576979"/>
                    </a:ext>
                  </a:extLst>
                </a:gridCol>
                <a:gridCol w="676390">
                  <a:extLst>
                    <a:ext uri="{9D8B030D-6E8A-4147-A177-3AD203B41FA5}">
                      <a16:colId xmlns:a16="http://schemas.microsoft.com/office/drawing/2014/main" val="3311720913"/>
                    </a:ext>
                  </a:extLst>
                </a:gridCol>
              </a:tblGrid>
              <a:tr h="278138"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Time (s)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Uncorrected Count Rate (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Bq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Correct-ed Mean Count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39726"/>
                  </a:ext>
                </a:extLst>
              </a:tr>
              <a:tr h="278138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sz="12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2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13378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7323858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156444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7210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259161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365946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922817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069191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658235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974294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49443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932729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819092"/>
                  </a:ext>
                </a:extLst>
              </a:tr>
              <a:tr h="278138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42048"/>
                  </a:ext>
                </a:extLst>
              </a:tr>
            </a:tbl>
          </a:graphicData>
        </a:graphic>
      </p:graphicFrame>
      <p:sp>
        <p:nvSpPr>
          <p:cNvPr id="14" name="Subtitle 2">
            <a:extLst>
              <a:ext uri="{FF2B5EF4-FFF2-40B4-BE49-F238E27FC236}">
                <a16:creationId xmlns:a16="http://schemas.microsoft.com/office/drawing/2014/main" id="{3F5E6FF9-46D0-44C7-A404-1F32FA7DE41A}"/>
              </a:ext>
            </a:extLst>
          </p:cNvPr>
          <p:cNvSpPr txBox="1">
            <a:spLocks/>
          </p:cNvSpPr>
          <p:nvPr/>
        </p:nvSpPr>
        <p:spPr>
          <a:xfrm>
            <a:off x="2522617" y="2827090"/>
            <a:ext cx="3158093" cy="1934280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Construct nuclear equations showing:</a:t>
            </a:r>
          </a:p>
          <a:p>
            <a:pPr marL="457200" indent="-457200" algn="l">
              <a:buFont typeface="+mj-lt"/>
              <a:buAutoNum type="alphaLcParenR"/>
            </a:pPr>
            <a:r>
              <a:rPr lang="en-GB" dirty="0"/>
              <a:t>Alpha Decay</a:t>
            </a:r>
          </a:p>
          <a:p>
            <a:pPr marL="457200" indent="-457200" algn="l">
              <a:buFont typeface="+mj-lt"/>
              <a:buAutoNum type="alphaLcParenR"/>
            </a:pPr>
            <a:r>
              <a:rPr lang="en-GB" dirty="0"/>
              <a:t>Beta decay</a:t>
            </a:r>
          </a:p>
          <a:p>
            <a:pPr algn="l"/>
            <a:r>
              <a:rPr lang="en-GB" dirty="0"/>
              <a:t>Explain how the mass number and atomic number change in each case.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352DED3-E1AC-459E-91D6-E77EF3557792}"/>
              </a:ext>
            </a:extLst>
          </p:cNvPr>
          <p:cNvSpPr txBox="1">
            <a:spLocks/>
          </p:cNvSpPr>
          <p:nvPr/>
        </p:nvSpPr>
        <p:spPr>
          <a:xfrm>
            <a:off x="155942" y="1858788"/>
            <a:ext cx="2312937" cy="176525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What makes up an atom?</a:t>
            </a:r>
          </a:p>
          <a:p>
            <a:pPr algn="l"/>
            <a:r>
              <a:rPr lang="en-GB" sz="1600" dirty="0"/>
              <a:t>Sketch the following atom:</a:t>
            </a:r>
          </a:p>
          <a:p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1C45522-C05C-4EAF-8AA9-0B0AC145F7CC}"/>
              </a:ext>
            </a:extLst>
          </p:cNvPr>
          <p:cNvSpPr txBox="1">
            <a:spLocks/>
          </p:cNvSpPr>
          <p:nvPr/>
        </p:nvSpPr>
        <p:spPr>
          <a:xfrm>
            <a:off x="5680710" y="137291"/>
            <a:ext cx="3706572" cy="165576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List the three types of radiation. </a:t>
            </a:r>
          </a:p>
          <a:p>
            <a:pPr>
              <a:spcBef>
                <a:spcPts val="0"/>
              </a:spcBef>
            </a:pPr>
            <a:r>
              <a:rPr lang="en-GB" dirty="0"/>
              <a:t>Compare the mass, charge, ionising power, range in air and penetrating power of the three types of radiation.</a:t>
            </a:r>
          </a:p>
          <a:p>
            <a:pPr>
              <a:spcBef>
                <a:spcPts val="0"/>
              </a:spcBef>
            </a:pPr>
            <a:r>
              <a:rPr lang="en-GB" dirty="0"/>
              <a:t>Give a use and a danger for each type of radiation.</a:t>
            </a:r>
          </a:p>
          <a:p>
            <a:r>
              <a:rPr lang="en-GB" dirty="0"/>
              <a:t>How is radiation measured?</a:t>
            </a:r>
          </a:p>
          <a:p>
            <a:r>
              <a:rPr lang="en-GB" dirty="0"/>
              <a:t>What are its units?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B2B11B-7ACA-4A92-91D0-F7F02900D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07" y="2487547"/>
            <a:ext cx="971550" cy="1114425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584238F5-37C4-4D23-92A2-D665B4D131F7}"/>
              </a:ext>
            </a:extLst>
          </p:cNvPr>
          <p:cNvSpPr txBox="1">
            <a:spLocks/>
          </p:cNvSpPr>
          <p:nvPr/>
        </p:nvSpPr>
        <p:spPr>
          <a:xfrm>
            <a:off x="9152676" y="5612234"/>
            <a:ext cx="2883372" cy="110023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/>
              <a:t>Explain the process of nuclear fusion. Where does this occur?</a:t>
            </a:r>
          </a:p>
        </p:txBody>
      </p:sp>
    </p:spTree>
    <p:extLst>
      <p:ext uri="{BB962C8B-B14F-4D97-AF65-F5344CB8AC3E}">
        <p14:creationId xmlns:p14="http://schemas.microsoft.com/office/powerpoint/2010/main" val="2165718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1817</Words>
  <Application>Microsoft Office PowerPoint</Application>
  <PresentationFormat>Widescreen</PresentationFormat>
  <Paragraphs>330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Physics Paper 1 Revision</vt:lpstr>
      <vt:lpstr>Energy Revision</vt:lpstr>
      <vt:lpstr>Electricity Revision</vt:lpstr>
      <vt:lpstr>Particle Model of Matter Revision</vt:lpstr>
      <vt:lpstr>Atomic Structure Revision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Paper 1 Revision</dc:title>
  <dc:creator>User</dc:creator>
  <cp:lastModifiedBy>User</cp:lastModifiedBy>
  <cp:revision>2</cp:revision>
  <dcterms:created xsi:type="dcterms:W3CDTF">2019-03-17T20:52:30Z</dcterms:created>
  <dcterms:modified xsi:type="dcterms:W3CDTF">2019-03-17T20:58:54Z</dcterms:modified>
</cp:coreProperties>
</file>